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33"/>
  </p:notesMasterIdLst>
  <p:sldIdLst>
    <p:sldId id="256" r:id="rId5"/>
    <p:sldId id="274" r:id="rId6"/>
    <p:sldId id="275" r:id="rId7"/>
    <p:sldId id="263" r:id="rId8"/>
    <p:sldId id="268" r:id="rId9"/>
    <p:sldId id="269" r:id="rId10"/>
    <p:sldId id="270" r:id="rId11"/>
    <p:sldId id="276" r:id="rId12"/>
    <p:sldId id="271" r:id="rId13"/>
    <p:sldId id="277" r:id="rId14"/>
    <p:sldId id="264" r:id="rId15"/>
    <p:sldId id="265" r:id="rId16"/>
    <p:sldId id="272" r:id="rId17"/>
    <p:sldId id="279" r:id="rId18"/>
    <p:sldId id="278" r:id="rId19"/>
    <p:sldId id="267" r:id="rId20"/>
    <p:sldId id="266" r:id="rId21"/>
    <p:sldId id="273" r:id="rId22"/>
    <p:sldId id="280" r:id="rId23"/>
    <p:sldId id="282" r:id="rId24"/>
    <p:sldId id="281" r:id="rId25"/>
    <p:sldId id="283" r:id="rId26"/>
    <p:sldId id="284" r:id="rId27"/>
    <p:sldId id="285" r:id="rId28"/>
    <p:sldId id="286" r:id="rId29"/>
    <p:sldId id="260" r:id="rId30"/>
    <p:sldId id="257" r:id="rId31"/>
    <p:sldId id="25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41AB4B-D7CA-4B78-944A-83B934152E7C}">
          <p14:sldIdLst>
            <p14:sldId id="256"/>
            <p14:sldId id="274"/>
            <p14:sldId id="275"/>
            <p14:sldId id="263"/>
            <p14:sldId id="268"/>
            <p14:sldId id="269"/>
            <p14:sldId id="270"/>
            <p14:sldId id="276"/>
            <p14:sldId id="271"/>
            <p14:sldId id="277"/>
            <p14:sldId id="264"/>
            <p14:sldId id="265"/>
            <p14:sldId id="272"/>
            <p14:sldId id="279"/>
            <p14:sldId id="278"/>
            <p14:sldId id="267"/>
            <p14:sldId id="266"/>
            <p14:sldId id="273"/>
            <p14:sldId id="280"/>
            <p14:sldId id="282"/>
            <p14:sldId id="281"/>
            <p14:sldId id="283"/>
            <p14:sldId id="284"/>
            <p14:sldId id="285"/>
            <p14:sldId id="286"/>
            <p14:sldId id="260"/>
          </p14:sldIdLst>
        </p14:section>
        <p14:section name="Slide Templates" id="{2A306654-444F-4401-9798-DD9412E4E9A4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 autoAdjust="0"/>
    <p:restoredTop sz="74613" autoAdjust="0"/>
  </p:normalViewPr>
  <p:slideViewPr>
    <p:cSldViewPr snapToGrid="0">
      <p:cViewPr varScale="1">
        <p:scale>
          <a:sx n="81" d="100"/>
          <a:sy n="81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76E5-DE37-402F-80A2-43261286172A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A31F3-5BFB-4F2B-BC32-158445D9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2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7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8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2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12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  <a:p>
            <a:endParaRPr lang="en-US" dirty="0"/>
          </a:p>
          <a:p>
            <a:r>
              <a:rPr lang="en-US" dirty="0"/>
              <a:t>Using both methods for accounting for missing data, there appears to be a moderate to moderately-strong correlation between increasing bitterness (IBU) and alcohol content (ABV).</a:t>
            </a:r>
          </a:p>
          <a:p>
            <a:r>
              <a:rPr lang="en-US" dirty="0"/>
              <a:t>Using method 1, the correlation between the two variables using Pearson’s </a:t>
            </a:r>
            <a:r>
              <a:rPr lang="en-US" u="sng" dirty="0"/>
              <a:t>R is 0.671 indicating a moderately strong connection.</a:t>
            </a:r>
          </a:p>
          <a:p>
            <a:r>
              <a:rPr lang="en-US" dirty="0"/>
              <a:t>Using method 2, the correlation between the two variables using Pearson’s </a:t>
            </a:r>
            <a:r>
              <a:rPr lang="en-US" u="sng" dirty="0"/>
              <a:t>R is 0.520 indicating a moderate connection.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6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8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6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&lt;Jamie&gt;</a:t>
            </a:r>
          </a:p>
          <a:p>
            <a:endParaRPr lang="en-US" dirty="0"/>
          </a:p>
          <a:p>
            <a:r>
              <a:rPr lang="en-US" dirty="0"/>
              <a:t>Combined data set contains the following variables: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location (city and 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 and 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(each row is a separate beer; this means the same locations, brewery names, and brewery IDs appear frequently)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ABV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IBU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Style of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Volume in ounces that the beer is served by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Colorado has 47 total breweries including two instances of Oskar Blues brewery.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&lt;Jamie&gt;</a:t>
            </a:r>
          </a:p>
          <a:p>
            <a:endParaRPr lang="en-US" dirty="0"/>
          </a:p>
          <a:p>
            <a:r>
              <a:rPr lang="en-US" dirty="0"/>
              <a:t>Colorado has 47 total breweries including two instances of Oskar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2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&lt;Jamie&gt;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Colorado has 47 total breweries including two instances of Oskar Blues brewery.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9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9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2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5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9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19D7F-CB56-4001-AAA7-58EDBA2CCA3C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nicholasb@smu.edu" TargetMode="External"/><Relationship Id="rId5" Type="http://schemas.openxmlformats.org/officeDocument/2006/relationships/hyperlink" Target="mailto:jamiev@smu.edu" TargetMode="External"/><Relationship Id="rId4" Type="http://schemas.openxmlformats.org/officeDocument/2006/relationships/hyperlink" Target="mailto:idhillon@smu.edu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04C-89F3-457C-896B-15ED35B3D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– Budweiser Brewery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057A-C657-44EB-83B7-3D9D07553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Bitter Truth Insights</a:t>
            </a:r>
          </a:p>
          <a:p>
            <a:r>
              <a:rPr lang="en-US" dirty="0"/>
              <a:t>Indy Dhillon, Jamie Vo, &amp; Nick Blair</a:t>
            </a:r>
          </a:p>
        </p:txBody>
      </p:sp>
    </p:spTree>
    <p:extLst>
      <p:ext uri="{BB962C8B-B14F-4D97-AF65-F5344CB8AC3E}">
        <p14:creationId xmlns:p14="http://schemas.microsoft.com/office/powerpoint/2010/main" val="6601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Missing values in ABV &amp; IBU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Possibly due to state laws, complexity of testing</a:t>
            </a:r>
          </a:p>
          <a:p>
            <a:r>
              <a:rPr lang="en-US" dirty="0"/>
              <a:t>Two methods for handling missing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Eliminate missing data lines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Replace missing data values with average of relevant values</a:t>
            </a:r>
          </a:p>
        </p:txBody>
      </p:sp>
    </p:spTree>
    <p:extLst>
      <p:ext uri="{BB962C8B-B14F-4D97-AF65-F5344CB8AC3E}">
        <p14:creationId xmlns:p14="http://schemas.microsoft.com/office/powerpoint/2010/main" val="221709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2843-29AB-4571-A1AA-DD16C56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correction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D0848-D496-4924-ABB2-F45AD458F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/>
              <a:t>Using missing data method 1:</a:t>
            </a:r>
          </a:p>
          <a:p>
            <a:r>
              <a:rPr lang="en-US" dirty="0">
                <a:effectLst/>
              </a:rPr>
              <a:t>Minimum: 2.7%</a:t>
            </a:r>
          </a:p>
          <a:p>
            <a:r>
              <a:rPr lang="en-US" dirty="0">
                <a:effectLst/>
              </a:rPr>
              <a:t>1</a:t>
            </a:r>
            <a:r>
              <a:rPr lang="en-US" baseline="30000" dirty="0">
                <a:effectLst/>
              </a:rPr>
              <a:t>st </a:t>
            </a:r>
            <a:r>
              <a:rPr lang="en-US" dirty="0">
                <a:effectLst/>
              </a:rPr>
              <a:t>Quartile: 5.0%</a:t>
            </a:r>
          </a:p>
          <a:p>
            <a:r>
              <a:rPr lang="en-US" dirty="0">
                <a:effectLst/>
              </a:rPr>
              <a:t>Median: 5.7%</a:t>
            </a:r>
          </a:p>
          <a:p>
            <a:r>
              <a:rPr lang="en-US" dirty="0">
                <a:effectLst/>
              </a:rPr>
              <a:t>3</a:t>
            </a:r>
            <a:r>
              <a:rPr lang="en-US" baseline="30000" dirty="0">
                <a:effectLst/>
              </a:rPr>
              <a:t>rd </a:t>
            </a:r>
            <a:r>
              <a:rPr lang="en-US" dirty="0">
                <a:effectLst/>
              </a:rPr>
              <a:t>Quartile: 6.8%</a:t>
            </a:r>
          </a:p>
          <a:p>
            <a:r>
              <a:rPr lang="en-US" dirty="0">
                <a:effectLst/>
              </a:rPr>
              <a:t>Maximum: 12.5%</a:t>
            </a:r>
          </a:p>
          <a:p>
            <a:r>
              <a:rPr lang="en-US" dirty="0">
                <a:effectLst/>
              </a:rPr>
              <a:t>Mean 5.991%</a:t>
            </a:r>
          </a:p>
          <a:p>
            <a:r>
              <a:rPr lang="en-US" dirty="0">
                <a:effectLst/>
              </a:rPr>
              <a:t>Standard Deviation: 1.358</a:t>
            </a:r>
          </a:p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DD31E-AF75-4BF0-BCEB-1F07ACE0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  <a:noFill/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Using missing data method 2: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Minimum: 0.100%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1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 : 5.0%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Median: 5.7%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rd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 : 6.7%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Max: 12.8%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Mean: 5.977%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Standard Deviation : 1.337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8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2843-29AB-4571-A1AA-DD16C56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correction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D0848-D496-4924-ABB2-F45AD458F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Using missing data method 1: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Minimum: 2.7%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1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Quartile: 5.0%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Median: 5.7%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rd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Quartile: 6.8%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Maximum: 12.5%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Mean 5.991%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Standard Deviation: 1.358</a:t>
            </a: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FD061-7ED4-4D5F-B360-2A7320E032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/>
              <a:t>Using missing data method 2:</a:t>
            </a:r>
          </a:p>
          <a:p>
            <a:r>
              <a:rPr lang="en-US" dirty="0">
                <a:effectLst/>
              </a:rPr>
              <a:t>Minimum: 0.100%</a:t>
            </a:r>
          </a:p>
          <a:p>
            <a:r>
              <a:rPr lang="en-US" dirty="0">
                <a:effectLst/>
              </a:rPr>
              <a:t>1</a:t>
            </a:r>
            <a:r>
              <a:rPr lang="en-US" baseline="30000" dirty="0">
                <a:effectLst/>
              </a:rPr>
              <a:t>st </a:t>
            </a:r>
            <a:r>
              <a:rPr lang="en-US" dirty="0">
                <a:effectLst/>
              </a:rPr>
              <a:t>Quartile : 5.0%</a:t>
            </a:r>
          </a:p>
          <a:p>
            <a:r>
              <a:rPr lang="en-US" dirty="0">
                <a:effectLst/>
              </a:rPr>
              <a:t>Median: 5.7%</a:t>
            </a:r>
          </a:p>
          <a:p>
            <a:r>
              <a:rPr lang="en-US" dirty="0">
                <a:effectLst/>
              </a:rPr>
              <a:t>3</a:t>
            </a:r>
            <a:r>
              <a:rPr lang="en-US" baseline="30000" dirty="0">
                <a:effectLst/>
              </a:rPr>
              <a:t>rd </a:t>
            </a:r>
            <a:r>
              <a:rPr lang="en-US" dirty="0">
                <a:effectLst/>
              </a:rPr>
              <a:t>Quartile : 6.7%</a:t>
            </a:r>
          </a:p>
          <a:p>
            <a:r>
              <a:rPr lang="en-US" dirty="0">
                <a:effectLst/>
              </a:rPr>
              <a:t>Max: 12.8%</a:t>
            </a:r>
          </a:p>
          <a:p>
            <a:r>
              <a:rPr lang="en-US" dirty="0">
                <a:effectLst/>
              </a:rPr>
              <a:t>Mean: 5.977%</a:t>
            </a:r>
          </a:p>
          <a:p>
            <a:r>
              <a:rPr lang="en-US" dirty="0">
                <a:effectLst/>
              </a:rPr>
              <a:t>Standard Deviation : 1.337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Lowest median ABV: Arizona &amp; Texas (4.00%)</a:t>
            </a:r>
          </a:p>
          <a:p>
            <a:r>
              <a:rPr lang="en-US" dirty="0"/>
              <a:t>Highest median ABV: Maine &amp; Colorado (6.7%, 6.5% respectively)</a:t>
            </a:r>
          </a:p>
          <a:p>
            <a:r>
              <a:rPr lang="en-US" dirty="0"/>
              <a:t>Average median ABV: 5.6% ABV</a:t>
            </a:r>
          </a:p>
        </p:txBody>
      </p:sp>
    </p:spTree>
    <p:extLst>
      <p:ext uri="{BB962C8B-B14F-4D97-AF65-F5344CB8AC3E}">
        <p14:creationId xmlns:p14="http://schemas.microsoft.com/office/powerpoint/2010/main" val="215853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ABV: Arizona &amp; Texas (4.00%)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ABV: Maine &amp; Colorado (6.7%, 6.5% respectively)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ABV: 5.6% ABV</a:t>
            </a:r>
          </a:p>
          <a:p>
            <a:r>
              <a:rPr lang="en-US" dirty="0"/>
              <a:t>Lowest median IBU: Wisconsin (19 IBU)</a:t>
            </a:r>
          </a:p>
          <a:p>
            <a:r>
              <a:rPr lang="en-US" dirty="0"/>
              <a:t>Highest median IBU: Maine (61 IBU)</a:t>
            </a:r>
          </a:p>
          <a:p>
            <a:r>
              <a:rPr lang="en-US" dirty="0"/>
              <a:t>Average median IBU: 36.98 IBU</a:t>
            </a:r>
          </a:p>
        </p:txBody>
      </p:sp>
    </p:spTree>
    <p:extLst>
      <p:ext uri="{BB962C8B-B14F-4D97-AF65-F5344CB8AC3E}">
        <p14:creationId xmlns:p14="http://schemas.microsoft.com/office/powerpoint/2010/main" val="84457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ABV: Arizona &amp; Texas (4.00%)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ABV: Maine &amp; Colorado (6.7%, 6.5% respectively)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ABV: 5.6% ABV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IBU: Wisconsin (19 IBU)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IBU: Maine (61 IBU)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IBU: 36.98 IBU</a:t>
            </a:r>
          </a:p>
          <a:p>
            <a:r>
              <a:rPr lang="en-US" dirty="0"/>
              <a:t>Maine highest in ABV and IBU</a:t>
            </a:r>
          </a:p>
        </p:txBody>
      </p:sp>
    </p:spTree>
    <p:extLst>
      <p:ext uri="{BB962C8B-B14F-4D97-AF65-F5344CB8AC3E}">
        <p14:creationId xmlns:p14="http://schemas.microsoft.com/office/powerpoint/2010/main" val="157124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l"/>
            <a:r>
              <a:rPr lang="en-US" dirty="0"/>
              <a:t>Initial insight: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Moderate to moderately-strong correlation.</a:t>
            </a:r>
          </a:p>
          <a:p>
            <a:r>
              <a:rPr lang="en-US" dirty="0"/>
              <a:t>Using method 1: </a:t>
            </a:r>
            <a:r>
              <a:rPr lang="en-US" u="sng" dirty="0"/>
              <a:t>R is 0.671 indicating a moderately strong connection.</a:t>
            </a:r>
          </a:p>
          <a:p>
            <a:r>
              <a:rPr lang="en-US" dirty="0"/>
              <a:t>Using method 2: </a:t>
            </a:r>
            <a:r>
              <a:rPr lang="en-US" u="sng" dirty="0"/>
              <a:t>R is 0.520 indicating a moderate connection.</a:t>
            </a:r>
          </a:p>
        </p:txBody>
      </p:sp>
    </p:spTree>
    <p:extLst>
      <p:ext uri="{BB962C8B-B14F-4D97-AF65-F5344CB8AC3E}">
        <p14:creationId xmlns:p14="http://schemas.microsoft.com/office/powerpoint/2010/main" val="376254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Relationship between ABV &amp; IBU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889C9-D679-4944-A384-ADE097F9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0" y="1560160"/>
            <a:ext cx="8636878" cy="4745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2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B47-502A-C54E-83E7-7B3E62E6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&amp; IBU By Style of beer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D5FF7-E22A-784F-AB59-DD0246E77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1935921"/>
            <a:ext cx="6507804" cy="48117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EB4E0E-2DD4-944E-845B-E955F5D6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678775"/>
              </p:ext>
            </p:extLst>
          </p:nvPr>
        </p:nvGraphicFramePr>
        <p:xfrm>
          <a:off x="7647709" y="2766278"/>
          <a:ext cx="4244109" cy="398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491">
                  <a:extLst>
                    <a:ext uri="{9D8B030D-6E8A-4147-A177-3AD203B41FA5}">
                      <a16:colId xmlns:a16="http://schemas.microsoft.com/office/drawing/2014/main" val="2148099522"/>
                    </a:ext>
                  </a:extLst>
                </a:gridCol>
                <a:gridCol w="1528618">
                  <a:extLst>
                    <a:ext uri="{9D8B030D-6E8A-4147-A177-3AD203B41FA5}">
                      <a16:colId xmlns:a16="http://schemas.microsoft.com/office/drawing/2014/main" val="772671284"/>
                    </a:ext>
                  </a:extLst>
                </a:gridCol>
              </a:tblGrid>
              <a:tr h="349814"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70627"/>
                  </a:ext>
                </a:extLst>
              </a:tr>
              <a:tr h="28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IPA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25342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Pale Ale (APA)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70687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Amber / Red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9546401"/>
                  </a:ext>
                </a:extLst>
              </a:tr>
              <a:tr h="277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Double IPA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60589"/>
                  </a:ext>
                </a:extLst>
              </a:tr>
              <a:tr h="209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Blonde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945859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Pale Wheat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096884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Porter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5376245"/>
                  </a:ext>
                </a:extLst>
              </a:tr>
              <a:tr h="3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Brown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5427455"/>
                  </a:ext>
                </a:extLst>
              </a:tr>
              <a:tr h="270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Fruit / Vegetable Beer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7337483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Hefeweizen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1201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Kölsch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494691501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Witbier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0.24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42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39601A-624A-2942-AE81-B9B3B3EA889B}"/>
              </a:ext>
            </a:extLst>
          </p:cNvPr>
          <p:cNvSpPr txBox="1"/>
          <p:nvPr/>
        </p:nvSpPr>
        <p:spPr>
          <a:xfrm>
            <a:off x="7781638" y="1935921"/>
            <a:ext cx="4244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12 styles represent 65% of the beers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50541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9E6-5355-8C41-82DC-34AD0E8B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Comparing Ipas vs other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B399-B343-0A48-92BF-FC72729C3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8703171" cy="599839"/>
          </a:xfrm>
        </p:spPr>
        <p:txBody>
          <a:bodyPr/>
          <a:lstStyle/>
          <a:p>
            <a:r>
              <a:rPr lang="en-US" dirty="0"/>
              <a:t>IPAs have much higher IBUs and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D07E0-A125-D949-8972-2BAFD1FB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2" y="2836291"/>
            <a:ext cx="5192113" cy="3708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A0EB9-F014-F94C-97C0-1D3CE242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06" y="2856045"/>
            <a:ext cx="5192112" cy="37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/>
              <a:t>Overview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390609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6F69-FCFE-254F-95E6-3C807918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3192"/>
            <a:ext cx="10143485" cy="1326321"/>
          </a:xfrm>
        </p:spPr>
        <p:txBody>
          <a:bodyPr/>
          <a:lstStyle/>
          <a:p>
            <a:pPr algn="l"/>
            <a:r>
              <a:rPr lang="en-US" dirty="0"/>
              <a:t>IPAs and Ales by IBU and ABV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CD480-EDB7-2B43-B965-D4F61663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0" y="1213945"/>
            <a:ext cx="8837954" cy="56440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23C99A-C5B5-2340-908A-5783F080F4BE}"/>
              </a:ext>
            </a:extLst>
          </p:cNvPr>
          <p:cNvSpPr txBox="1">
            <a:spLocks/>
          </p:cNvSpPr>
          <p:nvPr/>
        </p:nvSpPr>
        <p:spPr>
          <a:xfrm>
            <a:off x="919119" y="499241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9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F7CE-F9AC-D644-B7C1-0906F74B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Classifying ales by </a:t>
            </a:r>
            <a:r>
              <a:rPr lang="en-US" dirty="0" err="1"/>
              <a:t>ibu</a:t>
            </a:r>
            <a:r>
              <a:rPr lang="en-US" dirty="0"/>
              <a:t> and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6DAD-5225-8B4F-BF0F-B9495B44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an algorithm (called </a:t>
            </a:r>
            <a:r>
              <a:rPr lang="en-US" dirty="0" err="1"/>
              <a:t>kNN</a:t>
            </a:r>
            <a:r>
              <a:rPr lang="en-US" dirty="0"/>
              <a:t>) to classify beers as IPA or Ale based on IBU and ABV</a:t>
            </a:r>
          </a:p>
          <a:p>
            <a:r>
              <a:rPr lang="en-US" dirty="0"/>
              <a:t>Classified 88% correctly using method 1 (using 552 Ales and 392 IPAs)</a:t>
            </a:r>
          </a:p>
          <a:p>
            <a:r>
              <a:rPr lang="en-US" dirty="0"/>
              <a:t>Classified 83% correctly using method 2 (using 963 Ales and 571 IPAs)</a:t>
            </a:r>
          </a:p>
        </p:txBody>
      </p:sp>
    </p:spTree>
    <p:extLst>
      <p:ext uri="{BB962C8B-B14F-4D97-AF65-F5344CB8AC3E}">
        <p14:creationId xmlns:p14="http://schemas.microsoft.com/office/powerpoint/2010/main" val="320722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3EA81A-877A-8744-BEC9-B97AD027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2" y="4733383"/>
            <a:ext cx="5470633" cy="2124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145C2-642C-3F45-9223-A5CB7CA6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Exploring the “WEST COAST IPA”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58DD-42A5-8647-939B-356E1B190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7752"/>
            <a:ext cx="3264067" cy="3993448"/>
          </a:xfrm>
        </p:spPr>
        <p:txBody>
          <a:bodyPr>
            <a:normAutofit/>
          </a:bodyPr>
          <a:lstStyle/>
          <a:p>
            <a:r>
              <a:rPr lang="en-US" sz="2400" dirty="0"/>
              <a:t>Do West Coast IPA drinkers expect a higher IBU beer?</a:t>
            </a:r>
          </a:p>
        </p:txBody>
      </p:sp>
      <p:pic>
        <p:nvPicPr>
          <p:cNvPr id="14" name="Picture 13" descr="A picture containing knife&#10;&#10;Description automatically generated">
            <a:extLst>
              <a:ext uri="{FF2B5EF4-FFF2-40B4-BE49-F238E27FC236}">
                <a16:creationId xmlns:a16="http://schemas.microsoft.com/office/drawing/2014/main" id="{8DF450CB-0DC7-974B-AE6A-974EC59A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8" y="3041103"/>
            <a:ext cx="6171500" cy="2187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75E740-3E22-4E47-87B2-09BB78448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6" y="1736936"/>
            <a:ext cx="6342994" cy="148314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3785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F344-3981-144A-93AC-1B9A48D2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IPAs 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FEDD-D997-D04C-A0C4-33C5B074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3120" y="1935921"/>
            <a:ext cx="1939486" cy="3695136"/>
          </a:xfrm>
        </p:spPr>
        <p:txBody>
          <a:bodyPr>
            <a:normAutofit/>
          </a:bodyPr>
          <a:lstStyle/>
          <a:p>
            <a:r>
              <a:rPr lang="en-US" sz="2400" dirty="0"/>
              <a:t>More IPAs in the  West Coast than other regions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6694F6C-C87D-DF4B-9F7E-94BCEEDA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1540641"/>
            <a:ext cx="9168027" cy="4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F474-AA9B-624B-A009-68308184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IBU Comparison for West Coast IPAs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4DAB1D-CAFD-B244-86B8-F2FB304D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12" y="1935921"/>
            <a:ext cx="5876798" cy="4197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8A4B1-1116-6342-A972-AB4EDC84F306}"/>
              </a:ext>
            </a:extLst>
          </p:cNvPr>
          <p:cNvSpPr txBox="1"/>
          <p:nvPr/>
        </p:nvSpPr>
        <p:spPr>
          <a:xfrm>
            <a:off x="1056290" y="2317531"/>
            <a:ext cx="3909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average IBU for IPAs in the West Coast is about the same as other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differences in distribution, however</a:t>
            </a:r>
          </a:p>
        </p:txBody>
      </p:sp>
    </p:spTree>
    <p:extLst>
      <p:ext uri="{BB962C8B-B14F-4D97-AF65-F5344CB8AC3E}">
        <p14:creationId xmlns:p14="http://schemas.microsoft.com/office/powerpoint/2010/main" val="3141075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4602-AC5B-5D47-903E-C41FE3FE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IBU distribution for west coast </a:t>
            </a:r>
            <a:r>
              <a:rPr lang="en-US" dirty="0" err="1"/>
              <a:t>ipas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BDC5-DBF8-6545-9A07-921CE629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068108" cy="3695136"/>
          </a:xfrm>
        </p:spPr>
        <p:txBody>
          <a:bodyPr>
            <a:normAutofit/>
          </a:bodyPr>
          <a:lstStyle/>
          <a:p>
            <a:r>
              <a:rPr lang="en-US" sz="2400" dirty="0"/>
              <a:t>Overall a lot of overlap</a:t>
            </a:r>
          </a:p>
          <a:p>
            <a:r>
              <a:rPr lang="en-US" sz="2400" dirty="0"/>
              <a:t>West coast states have more IPAs in the 80-100 IBU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55F9D-765F-6F49-B1DD-DD996021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56" y="1935921"/>
            <a:ext cx="6666710" cy="47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6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5E31-0633-4654-BC9F-93D9FBA8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 and </a:t>
            </a:r>
            <a:r>
              <a:rPr lang="en-US" dirty="0" err="1"/>
              <a:t>considertation</a:t>
            </a:r>
            <a:r>
              <a:rPr lang="en-US" dirty="0"/>
              <a:t>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47A8B9-ED59-424E-B257-0A7957318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44" y="609600"/>
            <a:ext cx="5181600" cy="518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4EA33-826F-424B-87C2-37CF7D92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Further questions or concerns? Please contact: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Indy Dhillon (</a:t>
            </a:r>
            <a:r>
              <a:rPr lang="en-US" dirty="0">
                <a:hlinkClick r:id="rId4"/>
              </a:rPr>
              <a:t>idhillon@smu.edu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Jamie Vo (</a:t>
            </a:r>
            <a:r>
              <a:rPr lang="en-US" dirty="0">
                <a:hlinkClick r:id="rId5"/>
              </a:rPr>
              <a:t>jamiev@smu.edu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Nick Blair (</a:t>
            </a:r>
            <a:r>
              <a:rPr lang="en-US" dirty="0">
                <a:hlinkClick r:id="rId6"/>
              </a:rPr>
              <a:t>nicholasb@smu.edu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39D6-5801-4747-A77F-5630627CA9A6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credit: https://www.budweisertours.com/locations/st-louis-missouri.html</a:t>
            </a:r>
          </a:p>
        </p:txBody>
      </p:sp>
    </p:spTree>
    <p:extLst>
      <p:ext uri="{BB962C8B-B14F-4D97-AF65-F5344CB8AC3E}">
        <p14:creationId xmlns:p14="http://schemas.microsoft.com/office/powerpoint/2010/main" val="167259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&lt;Problem?&gt;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&lt;Solution code/explanation&gt;</a:t>
            </a:r>
          </a:p>
        </p:txBody>
      </p:sp>
    </p:spTree>
    <p:extLst>
      <p:ext uri="{BB962C8B-B14F-4D97-AF65-F5344CB8AC3E}">
        <p14:creationId xmlns:p14="http://schemas.microsoft.com/office/powerpoint/2010/main" val="206277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l"/>
            <a:r>
              <a:rPr lang="en-US" dirty="0"/>
              <a:t>&lt;Problem?&gt;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&lt;Written conclusion&gt;</a:t>
            </a:r>
          </a:p>
        </p:txBody>
      </p:sp>
    </p:spTree>
    <p:extLst>
      <p:ext uri="{BB962C8B-B14F-4D97-AF65-F5344CB8AC3E}">
        <p14:creationId xmlns:p14="http://schemas.microsoft.com/office/powerpoint/2010/main" val="368621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Overview of data</a:t>
            </a:r>
          </a:p>
          <a:p>
            <a:pPr marL="457200" indent="-457200" algn="l">
              <a:buAutoNum type="arabicPeriod"/>
            </a:pPr>
            <a:r>
              <a:rPr lang="en-US" dirty="0"/>
              <a:t>Summary of ABV &amp; IBU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38597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Overview of data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Summary of ABV &amp; IBU data</a:t>
            </a:r>
          </a:p>
          <a:p>
            <a:pPr marL="457200" indent="-457200" algn="l">
              <a:buAutoNum type="arabicPeriod"/>
            </a:pPr>
            <a:r>
              <a:rPr lang="en-US" dirty="0"/>
              <a:t>Initial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263359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 of data: Set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separate data sets: breweries and beers</a:t>
            </a:r>
          </a:p>
          <a:p>
            <a:r>
              <a:rPr lang="en-US" dirty="0"/>
              <a:t>Merged based using brewery ID</a:t>
            </a:r>
          </a:p>
          <a:p>
            <a:r>
              <a:rPr lang="en-US" dirty="0"/>
              <a:t>Total number of breweries: 558</a:t>
            </a:r>
          </a:p>
          <a:p>
            <a:r>
              <a:rPr lang="en-US" dirty="0"/>
              <a:t>Per state: 1 (min) to 47 (max)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8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C66D1-B03C-4A27-9F6E-379A2AFB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19"/>
            <a:ext cx="12192000" cy="670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6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EFAEEA-C859-496F-8B9A-B7C48D77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9E03C-B793-444E-8DE9-A6FC1B6C2EE8}"/>
              </a:ext>
            </a:extLst>
          </p:cNvPr>
          <p:cNvSpPr txBox="1"/>
          <p:nvPr/>
        </p:nvSpPr>
        <p:spPr>
          <a:xfrm>
            <a:off x="2504982" y="388852"/>
            <a:ext cx="71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Heatmap of number of breweries per state (including DC)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B1501-2FB3-4362-BA5D-2AB59A100612}"/>
              </a:ext>
            </a:extLst>
          </p:cNvPr>
          <p:cNvSpPr txBox="1"/>
          <p:nvPr/>
        </p:nvSpPr>
        <p:spPr>
          <a:xfrm rot="16200000">
            <a:off x="-2067019" y="3128483"/>
            <a:ext cx="71820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7C0FB-B888-447C-A499-092464AD62F4}"/>
              </a:ext>
            </a:extLst>
          </p:cNvPr>
          <p:cNvSpPr txBox="1"/>
          <p:nvPr/>
        </p:nvSpPr>
        <p:spPr>
          <a:xfrm>
            <a:off x="2284518" y="5500301"/>
            <a:ext cx="71820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24957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 in ABV &amp; IBU</a:t>
            </a:r>
          </a:p>
        </p:txBody>
      </p:sp>
    </p:spTree>
    <p:extLst>
      <p:ext uri="{BB962C8B-B14F-4D97-AF65-F5344CB8AC3E}">
        <p14:creationId xmlns:p14="http://schemas.microsoft.com/office/powerpoint/2010/main" val="6672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Missing values in ABV &amp; IBU</a:t>
            </a:r>
          </a:p>
          <a:p>
            <a:r>
              <a:rPr lang="en-US" dirty="0"/>
              <a:t>Possibly due to state laws, complexity of testing</a:t>
            </a:r>
          </a:p>
        </p:txBody>
      </p:sp>
    </p:spTree>
    <p:extLst>
      <p:ext uri="{BB962C8B-B14F-4D97-AF65-F5344CB8AC3E}">
        <p14:creationId xmlns:p14="http://schemas.microsoft.com/office/powerpoint/2010/main" val="2657609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F8B3346EB74787DC1D5AF27AB656" ma:contentTypeVersion="13" ma:contentTypeDescription="Create a new document." ma:contentTypeScope="" ma:versionID="54ba6ff363042cdf2db95d4651ac261e">
  <xsd:schema xmlns:xsd="http://www.w3.org/2001/XMLSchema" xmlns:xs="http://www.w3.org/2001/XMLSchema" xmlns:p="http://schemas.microsoft.com/office/2006/metadata/properties" xmlns:ns3="6da8cb74-d894-479b-aa29-cd56c5ce1d20" xmlns:ns4="2af54f07-59f7-4d82-a31c-55b6acc8ee4f" targetNamespace="http://schemas.microsoft.com/office/2006/metadata/properties" ma:root="true" ma:fieldsID="0004dfcf9202e7c7d7db94b27c9bc051" ns3:_="" ns4:_="">
    <xsd:import namespace="6da8cb74-d894-479b-aa29-cd56c5ce1d20"/>
    <xsd:import namespace="2af54f07-59f7-4d82-a31c-55b6acc8ee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8cb74-d894-479b-aa29-cd56c5ce1d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54f07-59f7-4d82-a31c-55b6acc8ee4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BE2BF2-22DB-4D88-AF36-5CDBA4646D6D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af54f07-59f7-4d82-a31c-55b6acc8ee4f"/>
    <ds:schemaRef ds:uri="http://purl.org/dc/terms/"/>
    <ds:schemaRef ds:uri="6da8cb74-d894-479b-aa29-cd56c5ce1d20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B861ED-9472-473D-94A6-59842396BC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4D4B2-4604-46A1-85CE-9BAF1B9E6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a8cb74-d894-479b-aa29-cd56c5ce1d20"/>
    <ds:schemaRef ds:uri="2af54f07-59f7-4d82-a31c-55b6acc8ee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421</TotalTime>
  <Words>1166</Words>
  <Application>Microsoft Macintosh PowerPoint</Application>
  <PresentationFormat>Widescreen</PresentationFormat>
  <Paragraphs>216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Damask</vt:lpstr>
      <vt:lpstr>Case Study – Budweiser Brewery Insights</vt:lpstr>
      <vt:lpstr>Outline for today</vt:lpstr>
      <vt:lpstr>Outline for today</vt:lpstr>
      <vt:lpstr>Outline for today</vt:lpstr>
      <vt:lpstr>Overview of data: Set layout</vt:lpstr>
      <vt:lpstr>PowerPoint Presentation</vt:lpstr>
      <vt:lpstr>PowerPoint Presentation</vt:lpstr>
      <vt:lpstr>Data overview: missing values</vt:lpstr>
      <vt:lpstr>Data overview: missing values</vt:lpstr>
      <vt:lpstr>Data overview: missing values</vt:lpstr>
      <vt:lpstr>Comparison of correction methods</vt:lpstr>
      <vt:lpstr>Comparison of correction methods</vt:lpstr>
      <vt:lpstr>Summary of ABV &amp; IBU</vt:lpstr>
      <vt:lpstr>Summary of ABV &amp; IBU</vt:lpstr>
      <vt:lpstr>Summary of ABV &amp; IBU</vt:lpstr>
      <vt:lpstr>Initial insight: ABV &amp; IBU</vt:lpstr>
      <vt:lpstr>Relationship between ABV &amp; IBU</vt:lpstr>
      <vt:lpstr>ABV &amp; IBU By Style of beer</vt:lpstr>
      <vt:lpstr>Comparing Ipas vs other ales</vt:lpstr>
      <vt:lpstr>IPAs and Ales by IBU and ABV</vt:lpstr>
      <vt:lpstr>Classifying ales by ibu and abv</vt:lpstr>
      <vt:lpstr>Exploring the “WEST COAST IPA”</vt:lpstr>
      <vt:lpstr>IPAs per state</vt:lpstr>
      <vt:lpstr>IBU Comparison for West Coast IPAs</vt:lpstr>
      <vt:lpstr>IBU distribution for west coast ipas</vt:lpstr>
      <vt:lpstr>Thank you for your time and considertation!</vt:lpstr>
      <vt:lpstr>&lt;Problem?&gt;</vt:lpstr>
      <vt:lpstr>&lt;Problem?&gt;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Budweiser Brewery Insights</dc:title>
  <dc:creator>Blair, Nick</dc:creator>
  <cp:lastModifiedBy>Inderbir Dhillon</cp:lastModifiedBy>
  <cp:revision>25</cp:revision>
  <dcterms:created xsi:type="dcterms:W3CDTF">2020-02-25T23:10:39Z</dcterms:created>
  <dcterms:modified xsi:type="dcterms:W3CDTF">2020-03-07T20:05:51Z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0x010100F5F1F8B3346EB74787DC1D5AF27AB656</vt:lpwstr>
  </property>
</Properties>
</file>